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1"/>
  </p:notesMasterIdLst>
  <p:sldIdLst>
    <p:sldId id="256" r:id="rId2"/>
    <p:sldId id="268" r:id="rId3"/>
    <p:sldId id="269" r:id="rId4"/>
    <p:sldId id="274" r:id="rId5"/>
    <p:sldId id="270" r:id="rId6"/>
    <p:sldId id="275" r:id="rId7"/>
    <p:sldId id="271" r:id="rId8"/>
    <p:sldId id="272" r:id="rId9"/>
    <p:sldId id="276" r:id="rId10"/>
  </p:sldIdLst>
  <p:sldSz cx="9906000" cy="6858000" type="A4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FFCC"/>
    <a:srgbClr val="FFFFFF"/>
    <a:srgbClr val="99FF99"/>
    <a:srgbClr val="9AB5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淡色スタイル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13" autoAdjust="0"/>
    <p:restoredTop sz="95726" autoAdjust="0"/>
  </p:normalViewPr>
  <p:slideViewPr>
    <p:cSldViewPr>
      <p:cViewPr varScale="1">
        <p:scale>
          <a:sx n="75" d="100"/>
          <a:sy n="75" d="100"/>
        </p:scale>
        <p:origin x="1024" y="5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F72446DC-47BD-4554-84C2-7683385BBCD3}" type="datetimeFigureOut">
              <a:rPr lang="ja-JP" altLang="en-US"/>
              <a:pPr>
                <a:defRPr/>
              </a:pPr>
              <a:t>2021/8/11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64517C41-5345-43DE-A8EA-DF16CDD8FAC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963708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BF22B-9A9A-4E82-B3C8-136156747234}" type="datetime1">
              <a:rPr lang="ja-JP" altLang="en-US"/>
              <a:pPr>
                <a:defRPr/>
              </a:pPr>
              <a:t>2021/8/11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3D2BF-B38C-4739-8980-25E78B39AA6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2590F-4E9D-4457-BF1B-1274CFF93092}" type="datetime1">
              <a:rPr lang="ja-JP" altLang="en-US"/>
              <a:pPr>
                <a:defRPr/>
              </a:pPr>
              <a:t>2021/8/11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11E41-0272-4874-8970-2C1536E58B2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7FEAE-1AAF-4A47-ADD4-AD94C9D6BF0B}" type="datetime1">
              <a:rPr lang="ja-JP" altLang="en-US"/>
              <a:pPr>
                <a:defRPr/>
              </a:pPr>
              <a:t>2021/8/11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F61492-B9E0-4B4D-B566-969BCFD7429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F51A9-7DD2-46CC-A094-DD62BE0D4869}" type="datetime1">
              <a:rPr lang="ja-JP" altLang="en-US"/>
              <a:pPr>
                <a:defRPr/>
              </a:pPr>
              <a:t>2021/8/11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089A3F-C187-41FC-96BF-33C2D44F3D0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B5BF05-9881-4687-BB96-AED7AAE47CC5}" type="datetime1">
              <a:rPr lang="ja-JP" altLang="en-US"/>
              <a:pPr>
                <a:defRPr/>
              </a:pPr>
              <a:t>2021/8/11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6B254-C904-4CBC-B29E-3934B101A28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F20AC-F747-43B9-A726-6F151461C072}" type="datetime1">
              <a:rPr lang="ja-JP" altLang="en-US"/>
              <a:pPr>
                <a:defRPr/>
              </a:pPr>
              <a:t>2021/8/11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0224F0-3F2A-4C04-A369-968E5C87381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3587C4-EFAB-4779-9551-D3C727BC32B6}" type="datetime1">
              <a:rPr lang="ja-JP" altLang="en-US"/>
              <a:pPr>
                <a:defRPr/>
              </a:pPr>
              <a:t>2021/8/11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11C5F-0943-4583-9080-A5ED5A39C62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EAAEC-33C3-433D-A022-5DC2DBFB149F}" type="datetime1">
              <a:rPr lang="ja-JP" altLang="en-US"/>
              <a:pPr>
                <a:defRPr/>
              </a:pPr>
              <a:t>2021/8/11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1064A-6D48-4F84-BEEA-D17CD118B2F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E7C00-5749-4671-AA37-A605CD146196}" type="datetime1">
              <a:rPr lang="ja-JP" altLang="en-US"/>
              <a:pPr>
                <a:defRPr/>
              </a:pPr>
              <a:t>2021/8/11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867CC-9DE5-4629-9D7E-1F06EDF7204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382F4-189D-4C6C-A989-2E326D2F37AE}" type="datetime1">
              <a:rPr lang="ja-JP" altLang="en-US"/>
              <a:pPr>
                <a:defRPr/>
              </a:pPr>
              <a:t>2021/8/11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A70A4F-745F-42A8-9368-95A33FD6ED8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42DBF-689E-4F27-A0B2-D6512A3DC86C}" type="datetime1">
              <a:rPr lang="ja-JP" altLang="en-US"/>
              <a:pPr>
                <a:defRPr/>
              </a:pPr>
              <a:t>2021/8/11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B91F1-F934-4F6D-983D-7D7641036FE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3075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1B6CD25-357F-4442-94AD-94A712D089E5}" type="datetime1">
              <a:rPr lang="ja-JP" altLang="en-US"/>
              <a:pPr>
                <a:defRPr/>
              </a:pPr>
              <a:t>2021/8/11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CBA52FF-C1F7-4A2B-8EB3-F0C5C34F6DC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角丸四角形 7"/>
          <p:cNvSpPr/>
          <p:nvPr/>
        </p:nvSpPr>
        <p:spPr>
          <a:xfrm>
            <a:off x="285750" y="1096963"/>
            <a:ext cx="8963025" cy="5461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en-US" altLang="ja-JP" sz="1400" b="1" dirty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※</a:t>
            </a:r>
            <a:r>
              <a:rPr lang="ja-JP" altLang="en-US" sz="1400" b="1" dirty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実施計画書「３．　補助事業の目的・概要及び補助事業に係る連携計画の概要・特徴」箇所の説明を行うよう資料を作成すること。</a:t>
            </a:r>
          </a:p>
          <a:p>
            <a:pPr>
              <a:lnSpc>
                <a:spcPct val="120000"/>
              </a:lnSpc>
              <a:defRPr/>
            </a:pPr>
            <a:endParaRPr lang="ja-JP" altLang="en-US" sz="1400" b="1" dirty="0">
              <a:solidFill>
                <a:schemeClr val="tx1"/>
              </a:solidFill>
              <a:latin typeface="ＭＳ Ｐ明朝" pitchFamily="18" charset="-128"/>
              <a:ea typeface="ＭＳ Ｐ明朝" pitchFamily="18" charset="-128"/>
            </a:endParaRPr>
          </a:p>
          <a:p>
            <a:pPr>
              <a:lnSpc>
                <a:spcPct val="120000"/>
              </a:lnSpc>
              <a:defRPr/>
            </a:pPr>
            <a:r>
              <a:rPr lang="en-US" altLang="ja-JP" sz="1400" b="1" dirty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※</a:t>
            </a:r>
            <a:r>
              <a:rPr lang="ja-JP" altLang="en-US" sz="1400" b="1" dirty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資料について、頁数に制限はないが、時間内に説明を終えるように資料を作成すること。</a:t>
            </a:r>
          </a:p>
        </p:txBody>
      </p:sp>
      <p:sp>
        <p:nvSpPr>
          <p:cNvPr id="20" name="スライド番号プレースホルダ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A16986-F64B-4877-B191-8D21FAC70E8C}" type="slidenum">
              <a:rPr lang="ja-JP" altLang="en-US" smtClean="0"/>
              <a:pPr>
                <a:defRPr/>
              </a:pPr>
              <a:t>1</a:t>
            </a:fld>
            <a:endParaRPr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0" y="0"/>
            <a:ext cx="9906000" cy="5000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en-US" altLang="ja-JP" sz="2000" b="1" dirty="0">
                <a:latin typeface="+mj-ea"/>
                <a:ea typeface="+mj-ea"/>
              </a:rPr>
              <a:t>【</a:t>
            </a:r>
            <a:r>
              <a:rPr lang="ja-JP" altLang="en-US" sz="2000" b="1" dirty="0">
                <a:latin typeface="+mj-ea"/>
                <a:ea typeface="+mj-ea"/>
              </a:rPr>
              <a:t>○</a:t>
            </a:r>
            <a:r>
              <a:rPr lang="en-US" altLang="ja-JP" sz="2000" b="1" dirty="0">
                <a:latin typeface="+mj-ea"/>
                <a:ea typeface="+mj-ea"/>
              </a:rPr>
              <a:t>】</a:t>
            </a:r>
            <a:r>
              <a:rPr lang="ja-JP" altLang="en-US" sz="2000" b="1" dirty="0">
                <a:solidFill>
                  <a:schemeClr val="tx1"/>
                </a:solidFill>
                <a:latin typeface="+mj-ea"/>
                <a:ea typeface="+mj-ea"/>
              </a:rPr>
              <a:t>　○○○○実証事業</a:t>
            </a:r>
          </a:p>
        </p:txBody>
      </p:sp>
      <p:sp>
        <p:nvSpPr>
          <p:cNvPr id="22" name="テキスト ボックス 8"/>
          <p:cNvSpPr txBox="1">
            <a:spLocks noChangeArrowheads="1"/>
          </p:cNvSpPr>
          <p:nvPr/>
        </p:nvSpPr>
        <p:spPr bwMode="auto">
          <a:xfrm>
            <a:off x="6946900" y="38100"/>
            <a:ext cx="18004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200" b="1" dirty="0">
                <a:latin typeface="ＭＳ 明朝" pitchFamily="17" charset="-128"/>
                <a:ea typeface="ＭＳ 明朝" pitchFamily="17" charset="-128"/>
              </a:rPr>
              <a:t>申請者</a:t>
            </a:r>
            <a:endParaRPr lang="en-US" altLang="ja-JP" sz="1200" b="1" dirty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sz="1200" b="1" dirty="0">
                <a:latin typeface="ＭＳ 明朝" pitchFamily="17" charset="-128"/>
                <a:ea typeface="ＭＳ 明朝" pitchFamily="17" charset="-128"/>
              </a:rPr>
              <a:t>　○○○○、○○○○ 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272480" y="567679"/>
            <a:ext cx="2376264" cy="43204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事業の概要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0" y="0"/>
            <a:ext cx="9906000" cy="5000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en-US" altLang="ja-JP" sz="2000" b="1" dirty="0">
                <a:latin typeface="+mj-ea"/>
                <a:ea typeface="+mj-ea"/>
              </a:rPr>
              <a:t>【</a:t>
            </a:r>
            <a:r>
              <a:rPr lang="ja-JP" altLang="en-US" sz="2000" b="1" dirty="0">
                <a:latin typeface="+mj-ea"/>
                <a:ea typeface="+mj-ea"/>
              </a:rPr>
              <a:t>○</a:t>
            </a:r>
            <a:r>
              <a:rPr lang="en-US" altLang="ja-JP" sz="2000" b="1" dirty="0">
                <a:latin typeface="+mj-ea"/>
                <a:ea typeface="+mj-ea"/>
              </a:rPr>
              <a:t>】</a:t>
            </a:r>
            <a:r>
              <a:rPr lang="ja-JP" altLang="en-US" sz="2000" b="1" dirty="0">
                <a:solidFill>
                  <a:schemeClr val="tx1"/>
                </a:solidFill>
                <a:latin typeface="+mj-ea"/>
                <a:ea typeface="+mj-ea"/>
              </a:rPr>
              <a:t>　○○○○実証事業</a:t>
            </a:r>
          </a:p>
        </p:txBody>
      </p:sp>
      <p:sp>
        <p:nvSpPr>
          <p:cNvPr id="5123" name="テキスト ボックス 8"/>
          <p:cNvSpPr txBox="1">
            <a:spLocks noChangeArrowheads="1"/>
          </p:cNvSpPr>
          <p:nvPr/>
        </p:nvSpPr>
        <p:spPr bwMode="auto">
          <a:xfrm>
            <a:off x="6946900" y="38100"/>
            <a:ext cx="18004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200" b="1" dirty="0">
                <a:latin typeface="ＭＳ 明朝" pitchFamily="17" charset="-128"/>
                <a:ea typeface="ＭＳ 明朝" pitchFamily="17" charset="-128"/>
              </a:rPr>
              <a:t>申請者</a:t>
            </a:r>
            <a:endParaRPr lang="en-US" altLang="ja-JP" sz="1200" b="1" dirty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sz="1200" b="1" dirty="0">
                <a:latin typeface="ＭＳ 明朝" pitchFamily="17" charset="-128"/>
                <a:ea typeface="ＭＳ 明朝" pitchFamily="17" charset="-128"/>
              </a:rPr>
              <a:t>　○○○○、○○○○ 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272480" y="567679"/>
            <a:ext cx="2376264" cy="43204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事業全体計画</a:t>
            </a:r>
          </a:p>
        </p:txBody>
      </p:sp>
      <p:sp>
        <p:nvSpPr>
          <p:cNvPr id="28" name="角丸四角形 27"/>
          <p:cNvSpPr/>
          <p:nvPr/>
        </p:nvSpPr>
        <p:spPr>
          <a:xfrm>
            <a:off x="285750" y="1096963"/>
            <a:ext cx="8963025" cy="5461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en-US" altLang="ja-JP" sz="1400" b="1" dirty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※</a:t>
            </a:r>
            <a:r>
              <a:rPr lang="ja-JP" altLang="en-US" sz="1400" b="1" dirty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事業スケジュールに加えて事業全体の経費についても説明を行うこと。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CC831A-CFD9-4E04-8931-73A065202BE0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0" y="0"/>
            <a:ext cx="9906000" cy="5000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en-US" altLang="ja-JP" sz="2000" b="1" dirty="0">
                <a:latin typeface="+mj-ea"/>
                <a:ea typeface="+mj-ea"/>
              </a:rPr>
              <a:t>【</a:t>
            </a:r>
            <a:r>
              <a:rPr lang="ja-JP" altLang="en-US" sz="2000" b="1" dirty="0">
                <a:latin typeface="+mj-ea"/>
                <a:ea typeface="+mj-ea"/>
              </a:rPr>
              <a:t>○</a:t>
            </a:r>
            <a:r>
              <a:rPr lang="en-US" altLang="ja-JP" sz="2000" b="1" dirty="0">
                <a:latin typeface="+mj-ea"/>
                <a:ea typeface="+mj-ea"/>
              </a:rPr>
              <a:t>】</a:t>
            </a:r>
            <a:r>
              <a:rPr lang="ja-JP" altLang="en-US" sz="2000" b="1" dirty="0">
                <a:solidFill>
                  <a:schemeClr val="tx1"/>
                </a:solidFill>
                <a:latin typeface="+mj-ea"/>
                <a:ea typeface="+mj-ea"/>
              </a:rPr>
              <a:t>　○○○○実証事業</a:t>
            </a:r>
          </a:p>
        </p:txBody>
      </p:sp>
      <p:sp>
        <p:nvSpPr>
          <p:cNvPr id="5123" name="テキスト ボックス 8"/>
          <p:cNvSpPr txBox="1">
            <a:spLocks noChangeArrowheads="1"/>
          </p:cNvSpPr>
          <p:nvPr/>
        </p:nvSpPr>
        <p:spPr bwMode="auto">
          <a:xfrm>
            <a:off x="6946900" y="38100"/>
            <a:ext cx="18004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200" b="1" dirty="0">
                <a:latin typeface="ＭＳ 明朝" pitchFamily="17" charset="-128"/>
                <a:ea typeface="ＭＳ 明朝" pitchFamily="17" charset="-128"/>
              </a:rPr>
              <a:t>申請者</a:t>
            </a:r>
            <a:endParaRPr lang="en-US" altLang="ja-JP" sz="1200" b="1" dirty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sz="1200" b="1" dirty="0">
                <a:latin typeface="ＭＳ 明朝" pitchFamily="17" charset="-128"/>
                <a:ea typeface="ＭＳ 明朝" pitchFamily="17" charset="-128"/>
              </a:rPr>
              <a:t>　○○○○、○○○○ 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272480" y="567679"/>
            <a:ext cx="2376264" cy="43204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技術の革新性</a:t>
            </a:r>
          </a:p>
        </p:txBody>
      </p:sp>
      <p:sp>
        <p:nvSpPr>
          <p:cNvPr id="28" name="角丸四角形 27"/>
          <p:cNvSpPr/>
          <p:nvPr/>
        </p:nvSpPr>
        <p:spPr>
          <a:xfrm>
            <a:off x="285750" y="1096963"/>
            <a:ext cx="8963025" cy="5461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en-US" altLang="ja-JP" sz="1400" b="1" dirty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※</a:t>
            </a:r>
            <a:r>
              <a:rPr lang="ja-JP" altLang="en-US" sz="1400" b="1" dirty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実施計画書の「４．技術の革新性等」に基づき、「機器・技術の概要」、「新規性」について説明すること。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CC831A-CFD9-4E04-8931-73A065202BE0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  <p:sp>
        <p:nvSpPr>
          <p:cNvPr id="8" name="テキスト ボックス 8"/>
          <p:cNvSpPr txBox="1">
            <a:spLocks noChangeArrowheads="1"/>
          </p:cNvSpPr>
          <p:nvPr/>
        </p:nvSpPr>
        <p:spPr bwMode="auto">
          <a:xfrm>
            <a:off x="2648744" y="611396"/>
            <a:ext cx="181171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b="1" dirty="0">
                <a:latin typeface="ＭＳ 明朝" pitchFamily="17" charset="-128"/>
                <a:ea typeface="ＭＳ 明朝" pitchFamily="17" charset="-128"/>
              </a:rPr>
              <a:t>（１）○○○○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0" y="0"/>
            <a:ext cx="9906000" cy="5000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en-US" altLang="ja-JP" sz="2000" b="1" dirty="0">
                <a:latin typeface="+mj-ea"/>
                <a:ea typeface="+mj-ea"/>
              </a:rPr>
              <a:t>【</a:t>
            </a:r>
            <a:r>
              <a:rPr lang="ja-JP" altLang="en-US" sz="2000" b="1" dirty="0">
                <a:latin typeface="+mj-ea"/>
                <a:ea typeface="+mj-ea"/>
              </a:rPr>
              <a:t>○</a:t>
            </a:r>
            <a:r>
              <a:rPr lang="en-US" altLang="ja-JP" sz="2000" b="1" dirty="0">
                <a:latin typeface="+mj-ea"/>
                <a:ea typeface="+mj-ea"/>
              </a:rPr>
              <a:t>】</a:t>
            </a:r>
            <a:r>
              <a:rPr lang="ja-JP" altLang="en-US" sz="2000" b="1" dirty="0">
                <a:solidFill>
                  <a:schemeClr val="tx1"/>
                </a:solidFill>
                <a:latin typeface="+mj-ea"/>
                <a:ea typeface="+mj-ea"/>
              </a:rPr>
              <a:t>　○○○○実証事業</a:t>
            </a:r>
          </a:p>
        </p:txBody>
      </p:sp>
      <p:sp>
        <p:nvSpPr>
          <p:cNvPr id="5123" name="テキスト ボックス 8"/>
          <p:cNvSpPr txBox="1">
            <a:spLocks noChangeArrowheads="1"/>
          </p:cNvSpPr>
          <p:nvPr/>
        </p:nvSpPr>
        <p:spPr bwMode="auto">
          <a:xfrm>
            <a:off x="6946900" y="38100"/>
            <a:ext cx="18004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200" b="1" dirty="0">
                <a:latin typeface="ＭＳ 明朝" pitchFamily="17" charset="-128"/>
                <a:ea typeface="ＭＳ 明朝" pitchFamily="17" charset="-128"/>
              </a:rPr>
              <a:t>申請者</a:t>
            </a:r>
            <a:endParaRPr lang="en-US" altLang="ja-JP" sz="1200" b="1" dirty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sz="1200" b="1" dirty="0">
                <a:latin typeface="ＭＳ 明朝" pitchFamily="17" charset="-128"/>
                <a:ea typeface="ＭＳ 明朝" pitchFamily="17" charset="-128"/>
              </a:rPr>
              <a:t>　○○○○、○○○○ 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272480" y="567679"/>
            <a:ext cx="2376264" cy="43204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技術の汎用性</a:t>
            </a:r>
          </a:p>
        </p:txBody>
      </p:sp>
      <p:sp>
        <p:nvSpPr>
          <p:cNvPr id="28" name="角丸四角形 27"/>
          <p:cNvSpPr/>
          <p:nvPr/>
        </p:nvSpPr>
        <p:spPr>
          <a:xfrm>
            <a:off x="285750" y="1096963"/>
            <a:ext cx="8963025" cy="5461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en-US" altLang="ja-JP" sz="1400" b="1" dirty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※</a:t>
            </a:r>
            <a:r>
              <a:rPr lang="ja-JP" altLang="en-US" sz="1400" b="1" dirty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実施計画書の「４．技術の革新性等」に基づき、 「普及への課題」、「解決策」、「技術の応用範囲・規模」について説明すること。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CC831A-CFD9-4E04-8931-73A065202BE0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38601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0" y="0"/>
            <a:ext cx="9906000" cy="5000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en-US" altLang="ja-JP" sz="2000" b="1" dirty="0">
                <a:latin typeface="+mj-ea"/>
                <a:ea typeface="+mj-ea"/>
              </a:rPr>
              <a:t>【</a:t>
            </a:r>
            <a:r>
              <a:rPr lang="ja-JP" altLang="en-US" sz="2000" b="1" dirty="0">
                <a:latin typeface="+mj-ea"/>
                <a:ea typeface="+mj-ea"/>
              </a:rPr>
              <a:t>○</a:t>
            </a:r>
            <a:r>
              <a:rPr lang="en-US" altLang="ja-JP" sz="2000" b="1" dirty="0">
                <a:latin typeface="+mj-ea"/>
                <a:ea typeface="+mj-ea"/>
              </a:rPr>
              <a:t>】</a:t>
            </a:r>
            <a:r>
              <a:rPr lang="ja-JP" altLang="en-US" sz="2000" b="1" dirty="0">
                <a:solidFill>
                  <a:schemeClr val="tx1"/>
                </a:solidFill>
                <a:latin typeface="+mj-ea"/>
                <a:ea typeface="+mj-ea"/>
              </a:rPr>
              <a:t>　○○○○実証事業</a:t>
            </a:r>
          </a:p>
        </p:txBody>
      </p:sp>
      <p:sp>
        <p:nvSpPr>
          <p:cNvPr id="5123" name="テキスト ボックス 8"/>
          <p:cNvSpPr txBox="1">
            <a:spLocks noChangeArrowheads="1"/>
          </p:cNvSpPr>
          <p:nvPr/>
        </p:nvSpPr>
        <p:spPr bwMode="auto">
          <a:xfrm>
            <a:off x="6946900" y="38100"/>
            <a:ext cx="18004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200" b="1" dirty="0">
                <a:latin typeface="ＭＳ 明朝" pitchFamily="17" charset="-128"/>
                <a:ea typeface="ＭＳ 明朝" pitchFamily="17" charset="-128"/>
              </a:rPr>
              <a:t>申請者</a:t>
            </a:r>
            <a:endParaRPr lang="en-US" altLang="ja-JP" sz="1200" b="1" dirty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sz="1200" b="1" dirty="0">
                <a:latin typeface="ＭＳ 明朝" pitchFamily="17" charset="-128"/>
                <a:ea typeface="ＭＳ 明朝" pitchFamily="17" charset="-128"/>
              </a:rPr>
              <a:t>　○○○○、○○○○ 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272480" y="567679"/>
            <a:ext cx="2376264" cy="43204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技術の革新性</a:t>
            </a:r>
          </a:p>
        </p:txBody>
      </p:sp>
      <p:sp>
        <p:nvSpPr>
          <p:cNvPr id="28" name="角丸四角形 27"/>
          <p:cNvSpPr/>
          <p:nvPr/>
        </p:nvSpPr>
        <p:spPr>
          <a:xfrm>
            <a:off x="285750" y="1096963"/>
            <a:ext cx="8963025" cy="5461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20000"/>
              </a:lnSpc>
              <a:defRPr/>
            </a:pPr>
            <a:endParaRPr lang="ja-JP" altLang="en-US" sz="1400" b="1" dirty="0">
              <a:solidFill>
                <a:schemeClr val="tx1"/>
              </a:solidFill>
              <a:latin typeface="ＭＳ Ｐ明朝" pitchFamily="18" charset="-128"/>
              <a:ea typeface="ＭＳ Ｐ明朝" pitchFamily="18" charset="-128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CC831A-CFD9-4E04-8931-73A065202BE0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  <p:sp>
        <p:nvSpPr>
          <p:cNvPr id="8" name="テキスト ボックス 8"/>
          <p:cNvSpPr txBox="1">
            <a:spLocks noChangeArrowheads="1"/>
          </p:cNvSpPr>
          <p:nvPr/>
        </p:nvSpPr>
        <p:spPr bwMode="auto">
          <a:xfrm>
            <a:off x="2648744" y="611396"/>
            <a:ext cx="181171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b="1" dirty="0">
                <a:latin typeface="ＭＳ 明朝" pitchFamily="17" charset="-128"/>
                <a:ea typeface="ＭＳ 明朝" pitchFamily="17" charset="-128"/>
              </a:rPr>
              <a:t>（２）○○○○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0" y="0"/>
            <a:ext cx="9906000" cy="5000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en-US" altLang="ja-JP" sz="2000" b="1" dirty="0">
                <a:latin typeface="+mj-ea"/>
                <a:ea typeface="+mj-ea"/>
              </a:rPr>
              <a:t>【</a:t>
            </a:r>
            <a:r>
              <a:rPr lang="ja-JP" altLang="en-US" sz="2000" b="1" dirty="0">
                <a:latin typeface="+mj-ea"/>
                <a:ea typeface="+mj-ea"/>
              </a:rPr>
              <a:t>○</a:t>
            </a:r>
            <a:r>
              <a:rPr lang="en-US" altLang="ja-JP" sz="2000" b="1" dirty="0">
                <a:latin typeface="+mj-ea"/>
                <a:ea typeface="+mj-ea"/>
              </a:rPr>
              <a:t>】</a:t>
            </a:r>
            <a:r>
              <a:rPr lang="ja-JP" altLang="en-US" sz="2000" b="1" dirty="0">
                <a:solidFill>
                  <a:schemeClr val="tx1"/>
                </a:solidFill>
                <a:latin typeface="+mj-ea"/>
                <a:ea typeface="+mj-ea"/>
              </a:rPr>
              <a:t>　○○○○実証事業</a:t>
            </a:r>
          </a:p>
        </p:txBody>
      </p:sp>
      <p:sp>
        <p:nvSpPr>
          <p:cNvPr id="5123" name="テキスト ボックス 8"/>
          <p:cNvSpPr txBox="1">
            <a:spLocks noChangeArrowheads="1"/>
          </p:cNvSpPr>
          <p:nvPr/>
        </p:nvSpPr>
        <p:spPr bwMode="auto">
          <a:xfrm>
            <a:off x="6946900" y="38100"/>
            <a:ext cx="18004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200" b="1" dirty="0">
                <a:latin typeface="ＭＳ 明朝" pitchFamily="17" charset="-128"/>
                <a:ea typeface="ＭＳ 明朝" pitchFamily="17" charset="-128"/>
              </a:rPr>
              <a:t>申請者</a:t>
            </a:r>
            <a:endParaRPr lang="en-US" altLang="ja-JP" sz="1200" b="1" dirty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sz="1200" b="1" dirty="0">
                <a:latin typeface="ＭＳ 明朝" pitchFamily="17" charset="-128"/>
                <a:ea typeface="ＭＳ 明朝" pitchFamily="17" charset="-128"/>
              </a:rPr>
              <a:t>　○○○○、○○○○ 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272480" y="567679"/>
            <a:ext cx="2376264" cy="43204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技術の汎用性</a:t>
            </a:r>
          </a:p>
        </p:txBody>
      </p:sp>
      <p:sp>
        <p:nvSpPr>
          <p:cNvPr id="28" name="角丸四角形 27"/>
          <p:cNvSpPr/>
          <p:nvPr/>
        </p:nvSpPr>
        <p:spPr>
          <a:xfrm>
            <a:off x="285750" y="1096963"/>
            <a:ext cx="8963025" cy="5461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20000"/>
              </a:lnSpc>
              <a:defRPr/>
            </a:pPr>
            <a:endParaRPr lang="ja-JP" altLang="en-US" sz="1400" b="1" dirty="0">
              <a:solidFill>
                <a:schemeClr val="tx1"/>
              </a:solidFill>
              <a:latin typeface="ＭＳ Ｐ明朝" pitchFamily="18" charset="-128"/>
              <a:ea typeface="ＭＳ Ｐ明朝" pitchFamily="18" charset="-128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CC831A-CFD9-4E04-8931-73A065202BE0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  <p:sp>
        <p:nvSpPr>
          <p:cNvPr id="8" name="テキスト ボックス 8"/>
          <p:cNvSpPr txBox="1">
            <a:spLocks noChangeArrowheads="1"/>
          </p:cNvSpPr>
          <p:nvPr/>
        </p:nvSpPr>
        <p:spPr bwMode="auto">
          <a:xfrm>
            <a:off x="2648744" y="611396"/>
            <a:ext cx="181171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b="1" dirty="0">
                <a:latin typeface="ＭＳ 明朝" pitchFamily="17" charset="-128"/>
                <a:ea typeface="ＭＳ 明朝" pitchFamily="17" charset="-128"/>
              </a:rPr>
              <a:t>（２）○○○○</a:t>
            </a:r>
          </a:p>
        </p:txBody>
      </p:sp>
    </p:spTree>
    <p:extLst>
      <p:ext uri="{BB962C8B-B14F-4D97-AF65-F5344CB8AC3E}">
        <p14:creationId xmlns:p14="http://schemas.microsoft.com/office/powerpoint/2010/main" val="1321388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0" y="0"/>
            <a:ext cx="9906000" cy="5000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en-US" altLang="ja-JP" sz="2000" b="1" dirty="0">
                <a:latin typeface="+mj-ea"/>
                <a:ea typeface="+mj-ea"/>
              </a:rPr>
              <a:t>【</a:t>
            </a:r>
            <a:r>
              <a:rPr lang="ja-JP" altLang="en-US" sz="2000" b="1" dirty="0">
                <a:latin typeface="+mj-ea"/>
                <a:ea typeface="+mj-ea"/>
              </a:rPr>
              <a:t>○</a:t>
            </a:r>
            <a:r>
              <a:rPr lang="en-US" altLang="ja-JP" sz="2000" b="1" dirty="0">
                <a:latin typeface="+mj-ea"/>
                <a:ea typeface="+mj-ea"/>
              </a:rPr>
              <a:t>】</a:t>
            </a:r>
            <a:r>
              <a:rPr lang="ja-JP" altLang="en-US" sz="2000" b="1" dirty="0">
                <a:solidFill>
                  <a:schemeClr val="tx1"/>
                </a:solidFill>
                <a:latin typeface="+mj-ea"/>
                <a:ea typeface="+mj-ea"/>
              </a:rPr>
              <a:t>　○○○○実証事業</a:t>
            </a:r>
          </a:p>
        </p:txBody>
      </p:sp>
      <p:sp>
        <p:nvSpPr>
          <p:cNvPr id="5123" name="テキスト ボックス 8"/>
          <p:cNvSpPr txBox="1">
            <a:spLocks noChangeArrowheads="1"/>
          </p:cNvSpPr>
          <p:nvPr/>
        </p:nvSpPr>
        <p:spPr bwMode="auto">
          <a:xfrm>
            <a:off x="6946900" y="38100"/>
            <a:ext cx="18004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200" b="1" dirty="0">
                <a:latin typeface="ＭＳ 明朝" pitchFamily="17" charset="-128"/>
                <a:ea typeface="ＭＳ 明朝" pitchFamily="17" charset="-128"/>
              </a:rPr>
              <a:t>申請者</a:t>
            </a:r>
            <a:endParaRPr lang="en-US" altLang="ja-JP" sz="1200" b="1" dirty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sz="1200" b="1" dirty="0">
                <a:latin typeface="ＭＳ 明朝" pitchFamily="17" charset="-128"/>
                <a:ea typeface="ＭＳ 明朝" pitchFamily="17" charset="-128"/>
              </a:rPr>
              <a:t>　○○○○、○○○○ 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272480" y="567679"/>
            <a:ext cx="4248472" cy="43204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エネルギー消費削減率等算出</a:t>
            </a:r>
          </a:p>
        </p:txBody>
      </p:sp>
      <p:sp>
        <p:nvSpPr>
          <p:cNvPr id="28" name="角丸四角形 27"/>
          <p:cNvSpPr/>
          <p:nvPr/>
        </p:nvSpPr>
        <p:spPr>
          <a:xfrm>
            <a:off x="285750" y="1096963"/>
            <a:ext cx="8963025" cy="5461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en-US" altLang="ja-JP" sz="1400" b="1" dirty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※</a:t>
            </a:r>
            <a:r>
              <a:rPr lang="ja-JP" altLang="en-US" sz="1400" b="1" dirty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実施計画書の「５．エネルギー消費削減率等」に基づき、算出過程および算出根拠を説明すること。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CC831A-CFD9-4E04-8931-73A065202BE0}" type="slidenum">
              <a:rPr lang="ja-JP" altLang="en-US" smtClean="0"/>
              <a:pPr>
                <a:defRPr/>
              </a:pPr>
              <a:t>7</a:t>
            </a:fld>
            <a:endParaRPr lang="ja-JP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0" y="0"/>
            <a:ext cx="9906000" cy="5000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en-US" altLang="ja-JP" sz="2000" b="1" dirty="0">
                <a:latin typeface="+mj-ea"/>
                <a:ea typeface="+mj-ea"/>
              </a:rPr>
              <a:t>【</a:t>
            </a:r>
            <a:r>
              <a:rPr lang="ja-JP" altLang="en-US" sz="2000" b="1" dirty="0">
                <a:latin typeface="+mj-ea"/>
                <a:ea typeface="+mj-ea"/>
              </a:rPr>
              <a:t>○</a:t>
            </a:r>
            <a:r>
              <a:rPr lang="en-US" altLang="ja-JP" sz="2000" b="1" dirty="0">
                <a:latin typeface="+mj-ea"/>
                <a:ea typeface="+mj-ea"/>
              </a:rPr>
              <a:t>】</a:t>
            </a:r>
            <a:r>
              <a:rPr lang="ja-JP" altLang="en-US" sz="2000" b="1" dirty="0">
                <a:solidFill>
                  <a:schemeClr val="tx1"/>
                </a:solidFill>
                <a:latin typeface="+mj-ea"/>
                <a:ea typeface="+mj-ea"/>
              </a:rPr>
              <a:t>　○○○○実証事業</a:t>
            </a:r>
          </a:p>
        </p:txBody>
      </p:sp>
      <p:sp>
        <p:nvSpPr>
          <p:cNvPr id="5123" name="テキスト ボックス 8"/>
          <p:cNvSpPr txBox="1">
            <a:spLocks noChangeArrowheads="1"/>
          </p:cNvSpPr>
          <p:nvPr/>
        </p:nvSpPr>
        <p:spPr bwMode="auto">
          <a:xfrm>
            <a:off x="6946900" y="38100"/>
            <a:ext cx="18004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200" b="1" dirty="0">
                <a:latin typeface="ＭＳ 明朝" pitchFamily="17" charset="-128"/>
                <a:ea typeface="ＭＳ 明朝" pitchFamily="17" charset="-128"/>
              </a:rPr>
              <a:t>申請者</a:t>
            </a:r>
            <a:endParaRPr lang="en-US" altLang="ja-JP" sz="1200" b="1" dirty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sz="1200" b="1" dirty="0">
                <a:latin typeface="ＭＳ 明朝" pitchFamily="17" charset="-128"/>
                <a:ea typeface="ＭＳ 明朝" pitchFamily="17" charset="-128"/>
              </a:rPr>
              <a:t>　○○○○、○○○○ 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272480" y="567679"/>
            <a:ext cx="4464496" cy="43204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エネルギー消費削減率等の検証</a:t>
            </a:r>
          </a:p>
        </p:txBody>
      </p:sp>
      <p:sp>
        <p:nvSpPr>
          <p:cNvPr id="28" name="角丸四角形 27"/>
          <p:cNvSpPr/>
          <p:nvPr/>
        </p:nvSpPr>
        <p:spPr>
          <a:xfrm>
            <a:off x="285750" y="1096963"/>
            <a:ext cx="8963025" cy="5461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en-US" altLang="ja-JP" sz="1400" b="1" dirty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※</a:t>
            </a:r>
            <a:r>
              <a:rPr lang="ja-JP" altLang="en-US" sz="1400" b="1" dirty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実証検証期間及び方法についても記載すること。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CC831A-CFD9-4E04-8931-73A065202BE0}" type="slidenum">
              <a:rPr lang="ja-JP" altLang="en-US" smtClean="0"/>
              <a:pPr>
                <a:defRPr/>
              </a:pPr>
              <a:t>8</a:t>
            </a:fld>
            <a:endParaRPr lang="ja-JP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0" y="0"/>
            <a:ext cx="9906000" cy="5000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en-US" altLang="ja-JP" sz="2000" b="1" dirty="0">
                <a:latin typeface="+mj-ea"/>
                <a:ea typeface="+mj-ea"/>
              </a:rPr>
              <a:t>【</a:t>
            </a:r>
            <a:r>
              <a:rPr lang="ja-JP" altLang="en-US" sz="2000" b="1" dirty="0">
                <a:latin typeface="+mj-ea"/>
                <a:ea typeface="+mj-ea"/>
              </a:rPr>
              <a:t>○</a:t>
            </a:r>
            <a:r>
              <a:rPr lang="en-US" altLang="ja-JP" sz="2000" b="1" dirty="0">
                <a:latin typeface="+mj-ea"/>
                <a:ea typeface="+mj-ea"/>
              </a:rPr>
              <a:t>】</a:t>
            </a:r>
            <a:r>
              <a:rPr lang="ja-JP" altLang="en-US" sz="2000" b="1" dirty="0">
                <a:solidFill>
                  <a:schemeClr val="tx1"/>
                </a:solidFill>
                <a:latin typeface="+mj-ea"/>
                <a:ea typeface="+mj-ea"/>
              </a:rPr>
              <a:t>　○○○○実証事業</a:t>
            </a:r>
          </a:p>
        </p:txBody>
      </p:sp>
      <p:sp>
        <p:nvSpPr>
          <p:cNvPr id="5123" name="テキスト ボックス 8"/>
          <p:cNvSpPr txBox="1">
            <a:spLocks noChangeArrowheads="1"/>
          </p:cNvSpPr>
          <p:nvPr/>
        </p:nvSpPr>
        <p:spPr bwMode="auto">
          <a:xfrm>
            <a:off x="6946900" y="38100"/>
            <a:ext cx="18004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200" b="1" dirty="0">
                <a:latin typeface="ＭＳ 明朝" pitchFamily="17" charset="-128"/>
                <a:ea typeface="ＭＳ 明朝" pitchFamily="17" charset="-128"/>
              </a:rPr>
              <a:t>申請者</a:t>
            </a:r>
            <a:endParaRPr lang="en-US" altLang="ja-JP" sz="1200" b="1" dirty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sz="1200" b="1" dirty="0">
                <a:latin typeface="ＭＳ 明朝" pitchFamily="17" charset="-128"/>
                <a:ea typeface="ＭＳ 明朝" pitchFamily="17" charset="-128"/>
              </a:rPr>
              <a:t>　○○○○、○○○○ 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272480" y="567679"/>
            <a:ext cx="5472608" cy="43204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補助対象経費および補助金申請額</a:t>
            </a:r>
          </a:p>
        </p:txBody>
      </p:sp>
      <p:sp>
        <p:nvSpPr>
          <p:cNvPr id="28" name="角丸四角形 27"/>
          <p:cNvSpPr/>
          <p:nvPr/>
        </p:nvSpPr>
        <p:spPr>
          <a:xfrm>
            <a:off x="285750" y="1096963"/>
            <a:ext cx="8963025" cy="5461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en-US" altLang="ja-JP" sz="1400" b="1" dirty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※</a:t>
            </a:r>
            <a:r>
              <a:rPr lang="ja-JP" altLang="en-US" sz="1400" b="1" dirty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実施計画書　添付　補助事業費（補助対象経費）及び補助対象外経費、補助金申請額の内訳（</a:t>
            </a:r>
            <a:r>
              <a:rPr lang="en-US" altLang="ja-JP" sz="1400" b="1" dirty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7-2</a:t>
            </a:r>
            <a:r>
              <a:rPr lang="ja-JP" altLang="en-US" sz="1400" b="1" dirty="0">
                <a:solidFill>
                  <a:schemeClr val="tx1"/>
                </a:solidFill>
                <a:latin typeface="ＭＳ Ｐ明朝" pitchFamily="18" charset="-128"/>
                <a:ea typeface="ＭＳ Ｐ明朝" pitchFamily="18" charset="-128"/>
              </a:rPr>
              <a:t>関係）を転記し、経費内訳について説明すること。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CC831A-CFD9-4E04-8931-73A065202BE0}" type="slidenum">
              <a:rPr lang="ja-JP" altLang="en-US" smtClean="0"/>
              <a:pPr>
                <a:defRPr/>
              </a:pPr>
              <a:t>9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03285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240</Words>
  <Application>Microsoft Office PowerPoint</Application>
  <PresentationFormat>A4 210 x 297 mm</PresentationFormat>
  <Paragraphs>57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5" baseType="lpstr">
      <vt:lpstr>ＭＳ Ｐゴシック</vt:lpstr>
      <vt:lpstr>ＭＳ Ｐ明朝</vt:lpstr>
      <vt:lpstr>ＭＳ 明朝</vt:lpstr>
      <vt:lpstr>Arial</vt:lpstr>
      <vt:lpstr>Calibri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2021-01-21T04:51:40Z</dcterms:created>
  <dcterms:modified xsi:type="dcterms:W3CDTF">2021-08-11T07:25:13Z</dcterms:modified>
</cp:coreProperties>
</file>